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9" r:id="rId6"/>
    <p:sldId id="260" r:id="rId7"/>
    <p:sldId id="270" r:id="rId8"/>
    <p:sldId id="261" r:id="rId9"/>
    <p:sldId id="266" r:id="rId10"/>
    <p:sldId id="268" r:id="rId11"/>
    <p:sldId id="262" r:id="rId12"/>
    <p:sldId id="263" r:id="rId13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56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085393" y="177405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71602" y="2057401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Obdélník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1314451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Zástupný symbol pro zápatí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04788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16" name="Zástupný symbol pro text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04788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Obdélník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Obdélník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>
          <a:xfrm>
            <a:off x="1600200" y="4686156"/>
            <a:ext cx="4572000" cy="273844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4" y="4686156"/>
            <a:ext cx="5573483" cy="273844"/>
          </a:xfrm>
        </p:spPr>
        <p:txBody>
          <a:bodyPr/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13. 3. 2022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609603" y="4686156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youtu.be/HIbVej_3Fd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lmovyprehled.cz/cs/person/22832/bozena-nemcova" TargetMode="External"/><Relationship Id="rId2" Type="http://schemas.openxmlformats.org/officeDocument/2006/relationships/hyperlink" Target="https://cs.wikipedia.org/wiki/Babi%C4%8Dka_(kniha)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dnes.cz/finance/banky-a-sporeni/ceske-bankovky-jaroslav-moravec.A130213_145347_viteze_ve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51520" y="2571750"/>
            <a:ext cx="8587680" cy="1620180"/>
          </a:xfrm>
        </p:spPr>
        <p:txBody>
          <a:bodyPr>
            <a:normAutofit/>
          </a:bodyPr>
          <a:lstStyle/>
          <a:p>
            <a:pPr algn="ctr"/>
            <a:r>
              <a:rPr lang="cs-CZ" sz="5400" dirty="0" smtClean="0"/>
              <a:t>Božena Němcová</a:t>
            </a: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192" y="4537528"/>
            <a:ext cx="2767608" cy="514350"/>
          </a:xfrm>
        </p:spPr>
        <p:txBody>
          <a:bodyPr/>
          <a:lstStyle/>
          <a:p>
            <a:r>
              <a:rPr lang="cs-CZ" dirty="0" smtClean="0">
                <a:solidFill>
                  <a:srgbClr val="002060"/>
                </a:solidFill>
              </a:rPr>
              <a:t>Alena Gawliková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14338" name="Picture 2" descr="Božena Němcová ~ Česká litera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39502"/>
            <a:ext cx="2232248" cy="30423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informace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7544" y="1200150"/>
            <a:ext cx="7920880" cy="3371850"/>
          </a:xfrm>
        </p:spPr>
        <p:txBody>
          <a:bodyPr/>
          <a:lstStyle/>
          <a:p>
            <a:r>
              <a:rPr lang="cs-CZ" sz="2800" b="1" dirty="0" smtClean="0"/>
              <a:t>Rodné jméno:</a:t>
            </a:r>
            <a:r>
              <a:rPr lang="cs-CZ" sz="2800" dirty="0" smtClean="0"/>
              <a:t> </a:t>
            </a:r>
            <a:r>
              <a:rPr lang="pt-BR" sz="2800" dirty="0" smtClean="0"/>
              <a:t>Barbora Novotná</a:t>
            </a:r>
            <a:endParaRPr lang="cs-CZ" sz="2800" dirty="0" smtClean="0"/>
          </a:p>
          <a:p>
            <a:r>
              <a:rPr lang="cs-CZ" sz="2800" b="1" dirty="0" smtClean="0"/>
              <a:t>Narození: </a:t>
            </a:r>
            <a:r>
              <a:rPr lang="cs-CZ" sz="2800" dirty="0" smtClean="0"/>
              <a:t>4.2 1820 ve Vídni</a:t>
            </a:r>
          </a:p>
          <a:p>
            <a:r>
              <a:rPr lang="cs-CZ" sz="2800" b="1" dirty="0" smtClean="0"/>
              <a:t>Úmrtí: </a:t>
            </a:r>
            <a:r>
              <a:rPr lang="cs-CZ" sz="2800" dirty="0" smtClean="0"/>
              <a:t>21.1 1862 v Praze </a:t>
            </a:r>
          </a:p>
          <a:p>
            <a:r>
              <a:rPr lang="cs-CZ" sz="2800" dirty="0" smtClean="0"/>
              <a:t>Česká spisovatelka národního obrození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12292" name="Picture 4" descr="Soubor:Bozena Nemcova statue.jpg – Wikiped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563638"/>
            <a:ext cx="243027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Životopis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200150"/>
            <a:ext cx="8442520" cy="3371850"/>
          </a:xfrm>
        </p:spPr>
        <p:txBody>
          <a:bodyPr/>
          <a:lstStyle/>
          <a:p>
            <a:r>
              <a:rPr lang="cs-CZ" sz="2800" dirty="0" smtClean="0"/>
              <a:t>Její matka byla služka a otec kočí</a:t>
            </a:r>
          </a:p>
          <a:p>
            <a:r>
              <a:rPr lang="cs-CZ" sz="2800" dirty="0" smtClean="0"/>
              <a:t>Dětství prožila v Ratibořicích u České Skalice</a:t>
            </a:r>
          </a:p>
          <a:p>
            <a:r>
              <a:rPr lang="cs-CZ" sz="2800" dirty="0" smtClean="0"/>
              <a:t>Na její výchovu měla velký vliv její babička Magdalena Novotná</a:t>
            </a:r>
          </a:p>
          <a:p>
            <a:endParaRPr lang="cs-CZ" dirty="0"/>
          </a:p>
        </p:txBody>
      </p:sp>
      <p:pic>
        <p:nvPicPr>
          <p:cNvPr id="11266" name="Picture 2" descr="Marie Magdalena Novotná-Čudová – Wikipedie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contrast="20000"/>
          </a:blip>
          <a:srcRect/>
          <a:stretch>
            <a:fillRect/>
          </a:stretch>
        </p:blipFill>
        <p:spPr bwMode="auto">
          <a:xfrm>
            <a:off x="6444208" y="2787774"/>
            <a:ext cx="1656184" cy="2208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 descr="Kudy z nudy - Staré bělidlo – vzpomínky na Babičk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787774"/>
            <a:ext cx="2952328" cy="2214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Rodina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2800" dirty="0" smtClean="0"/>
              <a:t>4 děti: Hynek, Jaroslav, Karel a Dora</a:t>
            </a:r>
          </a:p>
          <a:p>
            <a:r>
              <a:rPr lang="cs-CZ" sz="2800" dirty="0" smtClean="0"/>
              <a:t>Manžel Josef Němec</a:t>
            </a:r>
          </a:p>
          <a:p>
            <a:r>
              <a:rPr lang="cs-CZ" sz="2800" dirty="0" smtClean="0"/>
              <a:t>Vřelý vztah k dětem a péče o rodinu</a:t>
            </a:r>
          </a:p>
          <a:p>
            <a:r>
              <a:rPr lang="cs-CZ" sz="2800" dirty="0" smtClean="0"/>
              <a:t>Finanční potíže, </a:t>
            </a:r>
            <a:r>
              <a:rPr lang="cs-CZ" sz="2800" dirty="0" err="1" smtClean="0"/>
              <a:t>potíže</a:t>
            </a:r>
            <a:r>
              <a:rPr lang="cs-CZ" sz="2800" dirty="0" smtClean="0"/>
              <a:t> s policií, nemoci, manželské neshody</a:t>
            </a:r>
          </a:p>
          <a:p>
            <a:r>
              <a:rPr lang="cs-CZ" sz="2800" dirty="0" smtClean="0"/>
              <a:t>Hynek zemřel v roce 1853 na tuberkulózu</a:t>
            </a:r>
          </a:p>
          <a:p>
            <a:endParaRPr lang="cs-CZ" dirty="0"/>
          </a:p>
        </p:txBody>
      </p:sp>
      <p:pic>
        <p:nvPicPr>
          <p:cNvPr id="9218" name="Picture 2" descr="Božena: Vlastní cestou, první a všem navzdory - ČT edu - Česká televi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03598"/>
            <a:ext cx="5839026" cy="3564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0" name="Picture 4" descr="Josef Němec to neměl lehké: Nevěrná manželka Božena, problémy v práci a  málo peněz měly k ideálu daleko - Lifee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419622"/>
            <a:ext cx="6016667" cy="3045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Díla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2800" dirty="0" smtClean="0"/>
              <a:t>První publikovaná díla byly básně a povídky.</a:t>
            </a:r>
          </a:p>
          <a:p>
            <a:r>
              <a:rPr lang="cs-CZ" sz="2800" dirty="0" smtClean="0"/>
              <a:t>Později se věnovala pohádkám pro děti.</a:t>
            </a:r>
          </a:p>
          <a:p>
            <a:r>
              <a:rPr lang="cs-CZ" sz="2800" u="sng" dirty="0" smtClean="0"/>
              <a:t>Nejznámější: </a:t>
            </a:r>
            <a:r>
              <a:rPr lang="cs-CZ" sz="2800" dirty="0" smtClean="0"/>
              <a:t>Čert a Káča, Princ </a:t>
            </a:r>
            <a:r>
              <a:rPr lang="cs-CZ" sz="2800" dirty="0" err="1" smtClean="0"/>
              <a:t>Bajaja</a:t>
            </a:r>
            <a:r>
              <a:rPr lang="cs-CZ" sz="2800" dirty="0" smtClean="0"/>
              <a:t>, O princezně se zlatou hvězdou nebo Jak Jaromír ke štěstí přišel </a:t>
            </a:r>
          </a:p>
          <a:p>
            <a:r>
              <a:rPr lang="cs-CZ" sz="2800" dirty="0" smtClean="0"/>
              <a:t>Napsala také několik cestopisů.</a:t>
            </a:r>
            <a:endParaRPr lang="cs-CZ" sz="2800" dirty="0"/>
          </a:p>
        </p:txBody>
      </p:sp>
      <p:pic>
        <p:nvPicPr>
          <p:cNvPr id="26626" name="Picture 2" descr="Čert a Káč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119492"/>
            <a:ext cx="1296144" cy="182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8" name="Picture 4" descr="Princ Bajaja a jiné pohádky Božena Němcová 1936 | Auk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147814"/>
            <a:ext cx="1388752" cy="1851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30" name="Picture 6" descr="Kniha Princezna se zlatou hvězdou na čele - [Výbor pohádek] - Trh knih -  můj antikvariát onl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202659"/>
            <a:ext cx="1656184" cy="1940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32" name="Picture 8" descr="Jak Jaromil k štěstí přišel - Božena Němcová | Databáze kni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147814"/>
            <a:ext cx="1393635" cy="1995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36" name="Picture 12" descr="📗 Spisy Boženy Němcové I. - VIII. - Babička + Pohorská vesnice + Báchorky  a pověsti I. a II. + Pohádky a pověsti + Studie národopisné + Korespondence  | Božena Němcová 193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3003798"/>
            <a:ext cx="3096344" cy="1947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Babička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800" dirty="0" smtClean="0"/>
              <a:t>Nejznámější dílo s podtitulem </a:t>
            </a:r>
            <a:r>
              <a:rPr lang="cs-CZ" sz="2800" i="1" dirty="0" smtClean="0"/>
              <a:t>Obrazy venkovského života</a:t>
            </a:r>
            <a:endParaRPr lang="cs-CZ" sz="2800" dirty="0" smtClean="0"/>
          </a:p>
          <a:p>
            <a:r>
              <a:rPr lang="cs-CZ" sz="2800" dirty="0" smtClean="0"/>
              <a:t>Poprvé vydaná v roce 1855</a:t>
            </a:r>
          </a:p>
          <a:p>
            <a:r>
              <a:rPr lang="cs-CZ" sz="2800" dirty="0" smtClean="0"/>
              <a:t>Vzpomínka </a:t>
            </a:r>
            <a:r>
              <a:rPr lang="cs-CZ" sz="2800" dirty="0" smtClean="0"/>
              <a:t>na dětství v Ratibořickém údolí</a:t>
            </a:r>
          </a:p>
          <a:p>
            <a:r>
              <a:rPr lang="cs-CZ" sz="2800" dirty="0" smtClean="0"/>
              <a:t>Popisuje lidové zvyky, vesnický způsob života a události</a:t>
            </a:r>
          </a:p>
          <a:p>
            <a:r>
              <a:rPr lang="cs-CZ" sz="2800" u="sng" dirty="0" smtClean="0"/>
              <a:t>Postavy:</a:t>
            </a:r>
            <a:r>
              <a:rPr lang="cs-CZ" sz="2800" dirty="0" smtClean="0"/>
              <a:t> Babička, Barunka, Paní kněžna a Viktorka</a:t>
            </a:r>
            <a:endParaRPr lang="cs-CZ" sz="2800" dirty="0"/>
          </a:p>
        </p:txBody>
      </p:sp>
      <p:pic>
        <p:nvPicPr>
          <p:cNvPr id="5122" name="Picture 2" descr="📗 Babička - obrazy venkovského života | Božena Němcová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059582"/>
            <a:ext cx="2957861" cy="3579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Kniha Babička - Obrazy venkovského života - Božena Němcová | knizniklub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55526"/>
            <a:ext cx="3113297" cy="4227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Ukázka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943350"/>
          </a:xfrm>
        </p:spPr>
        <p:txBody>
          <a:bodyPr>
            <a:normAutofit/>
          </a:bodyPr>
          <a:lstStyle/>
          <a:p>
            <a:r>
              <a:rPr lang="cs-CZ" i="1" dirty="0" smtClean="0"/>
              <a:t>Babička </a:t>
            </a:r>
            <a:r>
              <a:rPr lang="cs-CZ" i="1" dirty="0" smtClean="0"/>
              <a:t>bydlela v pohorské vesničce na slezských hranicích, žila spokojeně v malé chaloupce se</a:t>
            </a:r>
            <a:br>
              <a:rPr lang="cs-CZ" i="1" dirty="0" smtClean="0"/>
            </a:br>
            <a:r>
              <a:rPr lang="cs-CZ" i="1" dirty="0" smtClean="0"/>
              <a:t>starou Bětkou, která byla její vrstevnice a již u rodičů sloužila</a:t>
            </a:r>
            <a:r>
              <a:rPr lang="cs-CZ" i="1" dirty="0" smtClean="0"/>
              <a:t>.</a:t>
            </a:r>
          </a:p>
          <a:p>
            <a:pPr algn="r">
              <a:buNone/>
            </a:pPr>
            <a:endParaRPr lang="cs-CZ" i="1" dirty="0" smtClean="0">
              <a:hlinkClick r:id="rId2"/>
            </a:endParaRPr>
          </a:p>
          <a:p>
            <a:pPr algn="r">
              <a:buNone/>
            </a:pPr>
            <a:endParaRPr lang="cs-CZ" i="1" dirty="0" smtClean="0">
              <a:hlinkClick r:id="rId2"/>
            </a:endParaRPr>
          </a:p>
          <a:p>
            <a:pPr algn="r">
              <a:buNone/>
            </a:pPr>
            <a:endParaRPr lang="cs-CZ" i="1" dirty="0" smtClean="0">
              <a:hlinkClick r:id="rId2"/>
            </a:endParaRPr>
          </a:p>
          <a:p>
            <a:pPr algn="r">
              <a:buNone/>
            </a:pPr>
            <a:r>
              <a:rPr lang="cs-CZ" sz="2600" i="1" dirty="0" smtClean="0">
                <a:hlinkClick r:id="rId2"/>
              </a:rPr>
              <a:t>https</a:t>
            </a:r>
            <a:r>
              <a:rPr lang="cs-CZ" sz="2600" i="1" dirty="0" smtClean="0">
                <a:hlinkClick r:id="rId2"/>
              </a:rPr>
              <a:t>://</a:t>
            </a:r>
            <a:r>
              <a:rPr lang="cs-CZ" sz="2600" i="1" dirty="0" smtClean="0">
                <a:hlinkClick r:id="rId2"/>
              </a:rPr>
              <a:t>youtu.be/HIbVej_3Fdk</a:t>
            </a:r>
            <a:endParaRPr lang="cs-CZ" sz="2600" i="1" dirty="0" smtClean="0"/>
          </a:p>
          <a:p>
            <a:endParaRPr lang="cs-CZ" i="1" dirty="0"/>
          </a:p>
        </p:txBody>
      </p:sp>
      <p:pic>
        <p:nvPicPr>
          <p:cNvPr id="6146" name="Picture 2" descr="Babička Boženy Němcové - ČT edu - Česká televiz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075806"/>
            <a:ext cx="3384376" cy="1903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 descr="Babička - iVysílání | Česká televiz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713661"/>
            <a:ext cx="3384376" cy="1903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Zfilmovaná díla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Babička (1940, 1921, 1971, 2010)</a:t>
            </a:r>
          </a:p>
          <a:p>
            <a:r>
              <a:rPr lang="cs-CZ" sz="2800" dirty="0" smtClean="0"/>
              <a:t>Princ </a:t>
            </a:r>
            <a:r>
              <a:rPr lang="cs-CZ" sz="2800" dirty="0" err="1" smtClean="0"/>
              <a:t>Bajaja</a:t>
            </a:r>
            <a:r>
              <a:rPr lang="cs-CZ" sz="2800" dirty="0" smtClean="0"/>
              <a:t> (1971)</a:t>
            </a:r>
          </a:p>
          <a:p>
            <a:r>
              <a:rPr lang="cs-CZ" sz="2800" dirty="0" smtClean="0"/>
              <a:t>Jak si zasloužit princeznu (1994)</a:t>
            </a:r>
          </a:p>
          <a:p>
            <a:r>
              <a:rPr lang="cs-CZ" sz="2800" dirty="0" smtClean="0"/>
              <a:t>Čert a Káča (1955)</a:t>
            </a:r>
          </a:p>
          <a:p>
            <a:r>
              <a:rPr lang="cs-CZ" sz="2800" dirty="0" smtClean="0"/>
              <a:t>Čertova nevěsta (2011)</a:t>
            </a:r>
          </a:p>
          <a:p>
            <a:r>
              <a:rPr lang="cs-CZ" sz="2800" dirty="0" smtClean="0"/>
              <a:t>Princ a Večernice (1978)</a:t>
            </a:r>
          </a:p>
        </p:txBody>
      </p:sp>
      <p:pic>
        <p:nvPicPr>
          <p:cNvPr id="4100" name="Picture 4" descr="Babička - Antonín Moskalyk | Filmy na Martinus.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419622"/>
            <a:ext cx="2304256" cy="3456383"/>
          </a:xfrm>
          <a:prstGeom prst="rect">
            <a:avLst/>
          </a:prstGeom>
          <a:noFill/>
        </p:spPr>
      </p:pic>
      <p:pic>
        <p:nvPicPr>
          <p:cNvPr id="4102" name="Picture 6" descr="Princ Bajaja (1971) | ČSFD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572418"/>
            <a:ext cx="2376264" cy="3355058"/>
          </a:xfrm>
          <a:prstGeom prst="rect">
            <a:avLst/>
          </a:prstGeom>
          <a:noFill/>
        </p:spPr>
      </p:pic>
      <p:pic>
        <p:nvPicPr>
          <p:cNvPr id="4104" name="Picture 8" descr="Jak si zasloužit princeznu (1994) | ČSFD.c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779662"/>
            <a:ext cx="2230793" cy="3154979"/>
          </a:xfrm>
          <a:prstGeom prst="rect">
            <a:avLst/>
          </a:prstGeom>
          <a:noFill/>
        </p:spPr>
      </p:pic>
      <p:pic>
        <p:nvPicPr>
          <p:cNvPr id="4106" name="Picture 10" descr="Čert a Káča (1955) | Recenze - Uživatelské | ČSFD.cz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1851670"/>
            <a:ext cx="2088232" cy="3080998"/>
          </a:xfrm>
          <a:prstGeom prst="rect">
            <a:avLst/>
          </a:prstGeom>
          <a:noFill/>
        </p:spPr>
      </p:pic>
      <p:pic>
        <p:nvPicPr>
          <p:cNvPr id="4108" name="Picture 12" descr="Čertova nevěsta - Zdeněk Troška, DVD obal, český jazyk | Filmy na  Martinus.c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1707654"/>
            <a:ext cx="2303769" cy="3291830"/>
          </a:xfrm>
          <a:prstGeom prst="rect">
            <a:avLst/>
          </a:prstGeom>
          <a:noFill/>
        </p:spPr>
      </p:pic>
      <p:pic>
        <p:nvPicPr>
          <p:cNvPr id="4110" name="Picture 14" descr="Princ a Večernice (1978) | ČSFD.c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1707654"/>
            <a:ext cx="2232248" cy="3151722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Citáty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endParaRPr lang="cs-CZ" dirty="0"/>
          </a:p>
        </p:txBody>
      </p:sp>
      <p:pic>
        <p:nvPicPr>
          <p:cNvPr id="8194" name="Picture 2" descr="Božena Němcová citáty (51 citátů) | Citáty slavných osobností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7614"/>
            <a:ext cx="273630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 descr="Božena Němcová citát: Kde tě rádi vidí, tam choď zřídka, a kde neradi, … |  Citáty slavných osobností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211710"/>
            <a:ext cx="273630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8" name="Picture 6" descr="Božena Němcová citáty o štěstí | Citáty slavných osobností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851670"/>
            <a:ext cx="280831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Zajímavost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Bankovky vznikly na základě ankety veřejnosti, kterou vyhlásila Státní banka československá v roce 1990</a:t>
            </a:r>
          </a:p>
          <a:p>
            <a:r>
              <a:rPr lang="cs-CZ" sz="2800" dirty="0" smtClean="0"/>
              <a:t>Božena Němcová, Ema </a:t>
            </a:r>
            <a:r>
              <a:rPr lang="cs-CZ" sz="2800" dirty="0" err="1" smtClean="0"/>
              <a:t>Destinová</a:t>
            </a:r>
            <a:r>
              <a:rPr lang="cs-CZ" sz="2800" dirty="0" smtClean="0"/>
              <a:t> i Anežka Česká jsou náhradnicemi za trojici Slováků</a:t>
            </a:r>
          </a:p>
          <a:p>
            <a:endParaRPr lang="cs-CZ" sz="2800" dirty="0"/>
          </a:p>
        </p:txBody>
      </p:sp>
      <p:pic>
        <p:nvPicPr>
          <p:cNvPr id="1026" name="Picture 2" descr="Soubor:500CZK obverse.jpg – Wikiped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075806"/>
            <a:ext cx="3980701" cy="1744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Božena Němcová se dočkala pamětní mince od ČNB - fintag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219822"/>
            <a:ext cx="3338395" cy="1635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cs-CZ" sz="2800" dirty="0" smtClean="0">
                <a:hlinkClick r:id="rId2"/>
              </a:rPr>
              <a:t>https://cs.wikipedia.org/wiki/Babi%C4%8Dka_(kniha)</a:t>
            </a:r>
            <a:endParaRPr lang="cs-CZ" sz="2800" dirty="0" smtClean="0"/>
          </a:p>
          <a:p>
            <a:pPr>
              <a:buFont typeface="Wingdings" pitchFamily="2" charset="2"/>
              <a:buChar char="§"/>
            </a:pPr>
            <a:r>
              <a:rPr lang="cs-CZ" sz="2800" dirty="0" smtClean="0">
                <a:hlinkClick r:id="rId3"/>
              </a:rPr>
              <a:t>https://www.filmovyprehled.cz/cs/person/22832/bozena-nemcova</a:t>
            </a:r>
            <a:endParaRPr lang="cs-CZ" sz="2800" dirty="0" smtClean="0"/>
          </a:p>
          <a:p>
            <a:pPr>
              <a:buFont typeface="Wingdings" pitchFamily="2" charset="2"/>
              <a:buChar char="§"/>
            </a:pPr>
            <a:r>
              <a:rPr lang="cs-CZ" sz="2800" dirty="0" smtClean="0">
                <a:hlinkClick r:id="rId4"/>
              </a:rPr>
              <a:t>https://www.idnes.cz/finance/banky-a-sporeni/ceske-bankovky-jaroslav-moravec.A130213_145347_viteze_ven</a:t>
            </a:r>
            <a:endParaRPr lang="cs-CZ" sz="2800" dirty="0" smtClean="0"/>
          </a:p>
          <a:p>
            <a:pPr>
              <a:buFont typeface="Wingdings" pitchFamily="2" charset="2"/>
              <a:buChar char="§"/>
            </a:pPr>
            <a:r>
              <a:rPr lang="cs-CZ" sz="2800" u="sng" dirty="0" smtClean="0">
                <a:solidFill>
                  <a:srgbClr val="00B0F0"/>
                </a:solidFill>
              </a:rPr>
              <a:t>Babička - Ukázka - </a:t>
            </a:r>
            <a:r>
              <a:rPr lang="cs-CZ" sz="2800" u="sng" dirty="0" err="1" smtClean="0">
                <a:solidFill>
                  <a:srgbClr val="00B0F0"/>
                </a:solidFill>
              </a:rPr>
              <a:t>Babicka</a:t>
            </a:r>
            <a:r>
              <a:rPr lang="cs-CZ" sz="2800" u="sng" dirty="0" smtClean="0">
                <a:solidFill>
                  <a:srgbClr val="00B0F0"/>
                </a:solidFill>
              </a:rPr>
              <a:t>_auto_preview2.pdf</a:t>
            </a:r>
          </a:p>
          <a:p>
            <a:endParaRPr lang="cs-CZ" sz="2800" dirty="0" smtClean="0"/>
          </a:p>
          <a:p>
            <a:endParaRPr lang="cs-CZ" sz="2800" dirty="0" smtClean="0"/>
          </a:p>
          <a:p>
            <a:endParaRPr lang="cs-CZ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7200" b="1" dirty="0" smtClean="0"/>
              <a:t>KONEC</a:t>
            </a:r>
            <a:endParaRPr lang="cs-CZ" sz="7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7544" y="1200150"/>
            <a:ext cx="8298504" cy="579512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   </a:t>
            </a:r>
            <a:r>
              <a:rPr lang="cs-CZ" b="1" u="sng" dirty="0" smtClean="0"/>
              <a:t>Děkuji za pozornost</a:t>
            </a:r>
            <a:endParaRPr lang="cs-CZ" b="1" u="sng" dirty="0"/>
          </a:p>
        </p:txBody>
      </p:sp>
      <p:pic>
        <p:nvPicPr>
          <p:cNvPr id="2050" name="Picture 2" descr="Božena Němcová, rytina od Jana Vilím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9622"/>
            <a:ext cx="2381250" cy="304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eloživotní hledačka lásky: Emancipovaná Božena Němcová řešila život s  tyranem milostnými pletkami – G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779662"/>
            <a:ext cx="3140140" cy="2484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Božena Němcová na bankovkách, mincích a medailích: Nejvzácnější stojí 1,5  milionu, vydělat můžete i na pětistovce - Lifee.c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427734"/>
            <a:ext cx="2485586" cy="1398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Vlastní 1">
      <a:dk1>
        <a:srgbClr val="7030A0"/>
      </a:dk1>
      <a:lt1>
        <a:sysClr val="window" lastClr="FFFFFF"/>
      </a:lt1>
      <a:dk2>
        <a:srgbClr val="4E5B6F"/>
      </a:dk2>
      <a:lt2>
        <a:srgbClr val="D6ECFF"/>
      </a:lt2>
      <a:accent1>
        <a:srgbClr val="A5A5A5"/>
      </a:accent1>
      <a:accent2>
        <a:srgbClr val="7030A0"/>
      </a:accent2>
      <a:accent3>
        <a:srgbClr val="60B5FF"/>
      </a:accent3>
      <a:accent4>
        <a:srgbClr val="00ADDC"/>
      </a:accent4>
      <a:accent5>
        <a:srgbClr val="738AC8"/>
      </a:accent5>
      <a:accent6>
        <a:srgbClr val="1AB39F"/>
      </a:accent6>
      <a:hlink>
        <a:srgbClr val="00B0F0"/>
      </a:hlink>
      <a:folHlink>
        <a:srgbClr val="5F7791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199</TotalTime>
  <Words>281</Words>
  <Application>Microsoft Office PowerPoint</Application>
  <PresentationFormat>Předvádění na obrazovce (16:9)</PresentationFormat>
  <Paragraphs>53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Medián</vt:lpstr>
      <vt:lpstr>Božena Němcová</vt:lpstr>
      <vt:lpstr>Základní informace</vt:lpstr>
      <vt:lpstr>Životopis</vt:lpstr>
      <vt:lpstr>Rodina</vt:lpstr>
      <vt:lpstr>Díla</vt:lpstr>
      <vt:lpstr>Babička</vt:lpstr>
      <vt:lpstr>Ukázka</vt:lpstr>
      <vt:lpstr>Zfilmovaná díla</vt:lpstr>
      <vt:lpstr>Citáty</vt:lpstr>
      <vt:lpstr>Zajímavost</vt:lpstr>
      <vt:lpstr>Zdroje </vt:lpstr>
      <vt:lpstr>KONEC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Božena Němcová</dc:title>
  <dc:creator>Kamila Gawlikova</dc:creator>
  <cp:lastModifiedBy>Kamila Gawlikova</cp:lastModifiedBy>
  <cp:revision>12</cp:revision>
  <dcterms:created xsi:type="dcterms:W3CDTF">2022-02-27T16:38:41Z</dcterms:created>
  <dcterms:modified xsi:type="dcterms:W3CDTF">2022-03-13T20:54:11Z</dcterms:modified>
</cp:coreProperties>
</file>