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2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 rtl="0">
      <a:defRPr lang="cs-CZ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D13ABE-206D-4205-93DF-E75B1C3BDBCB}" v="908" dt="2022-03-15T20:10:21.7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46" y="108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presProps" Target="presProps.xml" Id="rId13" /><Relationship Type="http://schemas.microsoft.com/office/2015/10/relationships/revisionInfo" Target="revisionInfo.xml" Id="rId1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handoutMaster" Target="handoutMasters/handoutMaster1.xml" Id="rId12" /><Relationship Type="http://schemas.openxmlformats.org/officeDocument/2006/relationships/slide" Target="slides/slide1.xml" Id="rId2" /><Relationship Type="http://schemas.openxmlformats.org/officeDocument/2006/relationships/tableStyles" Target="tableStyle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notesMaster" Target="notesMasters/notesMaster1.xml" Id="rId11" /><Relationship Type="http://schemas.openxmlformats.org/officeDocument/2006/relationships/slide" Target="slides/slide4.xml" Id="rId5" /><Relationship Type="http://schemas.openxmlformats.org/officeDocument/2006/relationships/theme" Target="theme/theme1.xml" Id="rId15" /><Relationship Type="http://schemas.openxmlformats.org/officeDocument/2006/relationships/slide" Target="slides/slide9.xml" Id="rId10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viewProps" Target="viewProps.xml" Id="rId14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0F7CD33A-A1C3-4870-9BC4-E821004A7B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7F9D643-B50F-46E4-B375-88B5B96C91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2F3CC6-3B91-4436-83CB-8664E4BC793D}" type="datetime1">
              <a:rPr lang="cs-CZ" smtClean="0"/>
              <a:t>15.03.2022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B591FD0-2380-4F22-B774-624A7FBEEA0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5340C11-628F-42AC-83F1-CEC627FC4E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9132B-AAF9-4DE4-B6E0-F4EEA90B81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79017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noProof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B2982-7D01-4BDA-8644-CA46609B3EC4}" type="datetime1">
              <a:rPr lang="cs-CZ" noProof="0" smtClean="0"/>
              <a:pPr/>
              <a:t>15.03.2022</a:t>
            </a:fld>
            <a:endParaRPr lang="cs-CZ" noProof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Po kliknutí můžete upravovat styly textu v předloze.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45635-3628-4181-9870-AED9F9612BA5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4254205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45635-3628-4181-9870-AED9F9612BA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9899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3/15/2022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411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91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23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4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3/15/2022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1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3/15/2022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686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3/15/2022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82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3/15/2022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6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7135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43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654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76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35">
            <a:extLst>
              <a:ext uri="{FF2B5EF4-FFF2-40B4-BE49-F238E27FC236}">
                <a16:creationId xmlns:a16="http://schemas.microsoft.com/office/drawing/2014/main" id="{463B06BE-EA23-41F8-95FA-C2121903A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37">
            <a:extLst>
              <a:ext uri="{FF2B5EF4-FFF2-40B4-BE49-F238E27FC236}">
                <a16:creationId xmlns:a16="http://schemas.microsoft.com/office/drawing/2014/main" id="{DBD58E42-9528-4E37-BD4B-D2153C0E3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62" name="Rectangle 39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53249" y="1348844"/>
            <a:ext cx="5716338" cy="3042706"/>
          </a:xfrm>
        </p:spPr>
        <p:txBody>
          <a:bodyPr rtlCol="0">
            <a:norm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Avenir Next LT Pro Light"/>
              </a:rPr>
              <a:t>Jiří </a:t>
            </a:r>
            <a:r>
              <a:rPr lang="cs-CZ" sz="6000">
                <a:solidFill>
                  <a:schemeClr val="bg1"/>
                </a:solidFill>
                <a:latin typeface="Avenir Next LT Pro Light"/>
              </a:rPr>
              <a:t>wolker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533786" y="4682061"/>
            <a:ext cx="5355264" cy="950976"/>
          </a:xfrm>
        </p:spPr>
        <p:txBody>
          <a:bodyPr rtlCol="0">
            <a:normAutofit/>
          </a:bodyPr>
          <a:lstStyle/>
          <a:p>
            <a:pPr>
              <a:spcAft>
                <a:spcPts val="600"/>
              </a:spcAft>
            </a:pPr>
            <a:r>
              <a:rPr lang="cs-CZ">
                <a:solidFill>
                  <a:schemeClr val="bg1"/>
                </a:solidFill>
              </a:rPr>
              <a:t>Barbora Kaňová</a:t>
            </a:r>
          </a:p>
        </p:txBody>
      </p:sp>
      <p:pic>
        <p:nvPicPr>
          <p:cNvPr id="5" name="Obrázek 5" descr="Obsah obrázku text, muž, oblek, staré&#10;&#10;Popis se vygeneroval automaticky.">
            <a:extLst>
              <a:ext uri="{FF2B5EF4-FFF2-40B4-BE49-F238E27FC236}">
                <a16:creationId xmlns:a16="http://schemas.microsoft.com/office/drawing/2014/main" id="{BAA42B8E-233F-4C4F-AF65-6B1E01066A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99"/>
          <a:stretch/>
        </p:blipFill>
        <p:spPr>
          <a:xfrm>
            <a:off x="616737" y="621793"/>
            <a:ext cx="4376501" cy="5614416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4ABD1344-3ECB-4121-9DA5-5803B789F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51298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0777ED6-C75F-413D-B1A7-A87484859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738CB9E-8778-46C8-9564-691BCFA6C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2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FAAFDA8-0685-4629-AEF8-A47DD6E975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197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09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1C44D41-A939-43BF-8E29-E228A2A6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accent2">
                    <a:lumMod val="50000"/>
                  </a:schemeClr>
                </a:solidFill>
              </a:rPr>
              <a:t>1. Osobnost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B17809-BA57-4F1C-8E35-3BB420AF4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1600" dirty="0"/>
              <a:t>český básník, představitel </a:t>
            </a:r>
            <a:r>
              <a:rPr lang="cs-CZ" sz="1600" b="1" dirty="0"/>
              <a:t>proletářské poezie</a:t>
            </a:r>
          </a:p>
          <a:p>
            <a:pPr>
              <a:buClr>
                <a:srgbClr val="262626"/>
              </a:buClr>
            </a:pPr>
            <a:r>
              <a:rPr lang="cs-CZ" sz="1600" dirty="0"/>
              <a:t>Jiří Karel Wolker</a:t>
            </a:r>
          </a:p>
          <a:p>
            <a:pPr>
              <a:buClr>
                <a:srgbClr val="262626"/>
              </a:buClr>
            </a:pPr>
            <a:r>
              <a:rPr lang="cs-CZ" sz="1600" b="1" dirty="0"/>
              <a:t>*</a:t>
            </a:r>
            <a:r>
              <a:rPr lang="cs-CZ" sz="1600" dirty="0"/>
              <a:t> 29. 3. 1900 ( Prostějov)</a:t>
            </a:r>
          </a:p>
          <a:p>
            <a:pPr>
              <a:buClr>
                <a:srgbClr val="262626"/>
              </a:buClr>
            </a:pPr>
            <a:r>
              <a:rPr lang="cs-CZ" sz="1600" b="1" dirty="0">
                <a:ea typeface="+mn-lt"/>
                <a:cs typeface="+mn-lt"/>
              </a:rPr>
              <a:t> †</a:t>
            </a:r>
            <a:r>
              <a:rPr lang="cs-CZ" sz="1600" dirty="0">
                <a:ea typeface="+mn-lt"/>
                <a:cs typeface="+mn-lt"/>
              </a:rPr>
              <a:t> 3. 1. 1924 ( Prostějov )</a:t>
            </a:r>
            <a:endParaRPr lang="cs-CZ" sz="1600" dirty="0"/>
          </a:p>
        </p:txBody>
      </p:sp>
      <p:pic>
        <p:nvPicPr>
          <p:cNvPr id="4" name="Obrázek 4" descr="Obsah obrázku text&#10;&#10;Popis se vygeneroval automaticky.">
            <a:extLst>
              <a:ext uri="{FF2B5EF4-FFF2-40B4-BE49-F238E27FC236}">
                <a16:creationId xmlns:a16="http://schemas.microsoft.com/office/drawing/2014/main" id="{3CC7CFD0-D096-4DF4-BC2E-4464D5C3A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242" y="1471630"/>
            <a:ext cx="3322121" cy="391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01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09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561A48C-0400-4C68-A612-55C094148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accent2">
                    <a:lumMod val="50000"/>
                  </a:schemeClr>
                </a:solidFill>
              </a:rPr>
              <a:t>2. Dětství a rodina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3FB5F4-C3BE-4259-B093-23AEE07F2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1600" b="1" dirty="0"/>
              <a:t>příjemná rodina</a:t>
            </a:r>
            <a:r>
              <a:rPr lang="cs-CZ" sz="1600" dirty="0"/>
              <a:t> - rodiče zaměstnaní v bance</a:t>
            </a:r>
          </a:p>
          <a:p>
            <a:pPr>
              <a:buClr>
                <a:srgbClr val="262626"/>
              </a:buClr>
            </a:pPr>
            <a:r>
              <a:rPr lang="cs-CZ" sz="1600" b="1" dirty="0"/>
              <a:t>Gymnázium Jiřího Wolkera</a:t>
            </a:r>
            <a:r>
              <a:rPr lang="cs-CZ" sz="1600" dirty="0"/>
              <a:t> </a:t>
            </a:r>
          </a:p>
          <a:p>
            <a:pPr>
              <a:buClr>
                <a:srgbClr val="262626"/>
              </a:buClr>
            </a:pPr>
            <a:r>
              <a:rPr lang="cs-CZ" sz="1600" dirty="0"/>
              <a:t>vila na Svatém Kopečku = </a:t>
            </a:r>
            <a:r>
              <a:rPr lang="cs-CZ" sz="1600" b="1" dirty="0"/>
              <a:t>vila Jiřího Wolkera</a:t>
            </a:r>
          </a:p>
          <a:p>
            <a:pPr>
              <a:buClr>
                <a:srgbClr val="262626"/>
              </a:buClr>
            </a:pPr>
            <a:r>
              <a:rPr lang="cs-CZ" sz="1600" dirty="0"/>
              <a:t>studia v Praze</a:t>
            </a:r>
          </a:p>
          <a:p>
            <a:pPr>
              <a:buClr>
                <a:srgbClr val="262626"/>
              </a:buClr>
            </a:pPr>
            <a:r>
              <a:rPr lang="cs-CZ" sz="1600" dirty="0"/>
              <a:t>tuberkulóza</a:t>
            </a:r>
          </a:p>
          <a:p>
            <a:pPr>
              <a:buClr>
                <a:srgbClr val="262626"/>
              </a:buClr>
            </a:pPr>
            <a:endParaRPr lang="cs-CZ" dirty="0"/>
          </a:p>
          <a:p>
            <a:pPr>
              <a:buClr>
                <a:srgbClr val="262626"/>
              </a:buClr>
            </a:pPr>
            <a:endParaRPr lang="cs-CZ" dirty="0"/>
          </a:p>
        </p:txBody>
      </p:sp>
      <p:pic>
        <p:nvPicPr>
          <p:cNvPr id="4" name="Obrázek 4" descr="Obsah obrázku text&#10;&#10;Popis se vygeneroval automaticky.">
            <a:extLst>
              <a:ext uri="{FF2B5EF4-FFF2-40B4-BE49-F238E27FC236}">
                <a16:creationId xmlns:a16="http://schemas.microsoft.com/office/drawing/2014/main" id="{E65AFAD8-FED1-4BA9-8A31-7FA2C9A9EF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96" r="-364" b="29612"/>
          <a:stretch/>
        </p:blipFill>
        <p:spPr>
          <a:xfrm>
            <a:off x="8316242" y="2185403"/>
            <a:ext cx="3322121" cy="248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5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09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BEC3ABE-978D-4FF7-A8EC-BA3A565C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accent2">
                    <a:lumMod val="50000"/>
                  </a:schemeClr>
                </a:solidFill>
              </a:rPr>
              <a:t>3. Dílo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86C38D2-652E-440C-AC25-E339B37B9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262626"/>
              </a:buClr>
            </a:pPr>
            <a:r>
              <a:rPr lang="cs-CZ" sz="1600" dirty="0"/>
              <a:t>v  dětství - housle, klavír</a:t>
            </a:r>
          </a:p>
          <a:p>
            <a:pPr>
              <a:buClr>
                <a:srgbClr val="262626"/>
              </a:buClr>
            </a:pPr>
            <a:r>
              <a:rPr lang="cs-CZ" sz="1600" dirty="0"/>
              <a:t>výtvarné vlohy</a:t>
            </a:r>
          </a:p>
          <a:p>
            <a:pPr>
              <a:buClr>
                <a:srgbClr val="262626"/>
              </a:buClr>
            </a:pPr>
            <a:r>
              <a:rPr lang="cs-CZ" sz="1600" dirty="0"/>
              <a:t>básně - s volným veršem, v próze</a:t>
            </a:r>
          </a:p>
          <a:p>
            <a:pPr>
              <a:buClr>
                <a:srgbClr val="262626"/>
              </a:buClr>
            </a:pPr>
            <a:r>
              <a:rPr lang="cs-CZ" sz="1600" dirty="0"/>
              <a:t>pohádky </a:t>
            </a:r>
          </a:p>
          <a:p>
            <a:pPr>
              <a:buClr>
                <a:srgbClr val="262626"/>
              </a:buClr>
            </a:pPr>
            <a:r>
              <a:rPr lang="cs-CZ" sz="1600" dirty="0"/>
              <a:t>povídky</a:t>
            </a:r>
          </a:p>
          <a:p>
            <a:pPr>
              <a:buClr>
                <a:srgbClr val="262626"/>
              </a:buClr>
            </a:pPr>
            <a:endParaRPr lang="cs-CZ" dirty="0"/>
          </a:p>
        </p:txBody>
      </p:sp>
      <p:pic>
        <p:nvPicPr>
          <p:cNvPr id="4" name="Obrázek 4" descr="Obsah obrázku text&#10;&#10;Popis se vygeneroval automaticky.">
            <a:extLst>
              <a:ext uri="{FF2B5EF4-FFF2-40B4-BE49-F238E27FC236}">
                <a16:creationId xmlns:a16="http://schemas.microsoft.com/office/drawing/2014/main" id="{CF2DF85C-D4CE-44DE-B72E-2A4E93210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242" y="1040155"/>
            <a:ext cx="3322121" cy="477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35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09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D00B4C2-23E7-47E1-A84C-D2E1B7DC2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accent2">
                    <a:lumMod val="50000"/>
                  </a:schemeClr>
                </a:solidFill>
              </a:rPr>
              <a:t>4. Host do domu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214894A-5FA2-4473-9DCB-FDFAABC28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1800" dirty="0"/>
              <a:t>básnická sbírka</a:t>
            </a:r>
          </a:p>
          <a:p>
            <a:pPr>
              <a:buClr>
                <a:srgbClr val="262626"/>
              </a:buClr>
            </a:pPr>
            <a:r>
              <a:rPr lang="cs-CZ" sz="1800" dirty="0"/>
              <a:t>3 oddíly :</a:t>
            </a:r>
          </a:p>
          <a:p>
            <a:pPr marL="617220" lvl="1" indent="-342900">
              <a:buClr>
                <a:srgbClr val="262626"/>
              </a:buClr>
              <a:buAutoNum type="arabicPeriod"/>
            </a:pPr>
            <a:r>
              <a:rPr lang="cs-CZ" sz="1600" b="1" dirty="0"/>
              <a:t>Chlapec </a:t>
            </a:r>
            <a:r>
              <a:rPr lang="cs-CZ" sz="1600" dirty="0"/>
              <a:t>- vyjadřují důvěru v život ( Chlapec, Poštovní Schránka,..)</a:t>
            </a:r>
          </a:p>
          <a:p>
            <a:pPr marL="617220" lvl="1" indent="-342900">
              <a:buClr>
                <a:srgbClr val="262626"/>
              </a:buClr>
              <a:buAutoNum type="arabicPeriod"/>
            </a:pPr>
            <a:r>
              <a:rPr lang="cs-CZ" sz="1600" b="1" dirty="0"/>
              <a:t>Ukřižované srdce</a:t>
            </a:r>
            <a:r>
              <a:rPr lang="cs-CZ" sz="1600" dirty="0"/>
              <a:t> - vyjadřuje bídu a utrpení ( Dláždění )</a:t>
            </a:r>
          </a:p>
          <a:p>
            <a:pPr marL="617220" lvl="1" indent="-342900">
              <a:buClr>
                <a:srgbClr val="262626"/>
              </a:buClr>
              <a:buAutoNum type="arabicPeriod"/>
            </a:pPr>
            <a:r>
              <a:rPr lang="cs-CZ" sz="1600" b="1" dirty="0"/>
              <a:t>Host do domu </a:t>
            </a:r>
            <a:r>
              <a:rPr lang="cs-CZ" sz="1600" dirty="0"/>
              <a:t>– touha po harmonii ( Věci, … )</a:t>
            </a:r>
          </a:p>
          <a:p>
            <a:pPr marL="617220" lvl="1" indent="-342900">
              <a:buClr>
                <a:srgbClr val="262626"/>
              </a:buClr>
              <a:buAutoNum type="arabicPeriod"/>
            </a:pPr>
            <a:endParaRPr lang="cs-CZ" dirty="0"/>
          </a:p>
        </p:txBody>
      </p:sp>
      <p:pic>
        <p:nvPicPr>
          <p:cNvPr id="4" name="Obrázek 4" descr="Obsah obrázku text&#10;&#10;Popis se vygeneroval automaticky.">
            <a:extLst>
              <a:ext uri="{FF2B5EF4-FFF2-40B4-BE49-F238E27FC236}">
                <a16:creationId xmlns:a16="http://schemas.microsoft.com/office/drawing/2014/main" id="{E3EF39EC-5D25-4FC4-AA95-3FA4FF411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2020" y="882398"/>
            <a:ext cx="2990565" cy="509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512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6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28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Rectangle 30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09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5789672-D880-490D-BBD6-EBC7B3ACF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cs-CZ" b="1">
                <a:solidFill>
                  <a:schemeClr val="accent2">
                    <a:lumMod val="50000"/>
                  </a:schemeClr>
                </a:solidFill>
              </a:rPr>
              <a:t>5. Těžká hodina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CE77FDE-64CF-44E3-B33D-91BD5F25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nejvýznamnější sbírka</a:t>
            </a:r>
          </a:p>
          <a:p>
            <a:pPr>
              <a:buClr>
                <a:srgbClr val="262626"/>
              </a:buClr>
            </a:pPr>
            <a:r>
              <a:rPr lang="cs-CZ" b="1" dirty="0"/>
              <a:t>sociální balada </a:t>
            </a:r>
            <a:r>
              <a:rPr lang="cs-CZ" dirty="0"/>
              <a:t>- </a:t>
            </a:r>
            <a:r>
              <a:rPr lang="cs-CZ" dirty="0">
                <a:ea typeface="+mn-lt"/>
                <a:cs typeface="+mn-lt"/>
              </a:rPr>
              <a:t>líčí zde špatné sociální poměry</a:t>
            </a:r>
          </a:p>
          <a:p>
            <a:pPr>
              <a:buClr>
                <a:srgbClr val="262626"/>
              </a:buClr>
            </a:pPr>
            <a:r>
              <a:rPr lang="cs-CZ" dirty="0">
                <a:ea typeface="+mn-lt"/>
                <a:cs typeface="+mn-lt"/>
              </a:rPr>
              <a:t> nejtypičtější básně proletářské poezie</a:t>
            </a:r>
          </a:p>
          <a:p>
            <a:pPr>
              <a:buClr>
                <a:srgbClr val="262626"/>
              </a:buClr>
            </a:pPr>
            <a:endParaRPr lang="cs-CZ" dirty="0">
              <a:ea typeface="+mn-lt"/>
              <a:cs typeface="+mn-lt"/>
            </a:endParaRPr>
          </a:p>
          <a:p>
            <a:pPr>
              <a:buClr>
                <a:srgbClr val="262626"/>
              </a:buClr>
            </a:pPr>
            <a:endParaRPr lang="cs-CZ" dirty="0">
              <a:ea typeface="+mn-lt"/>
              <a:cs typeface="+mn-lt"/>
            </a:endParaRPr>
          </a:p>
        </p:txBody>
      </p:sp>
      <p:pic>
        <p:nvPicPr>
          <p:cNvPr id="4" name="Obrázek 4" descr="Obsah obrázku text&#10;&#10;Popis se vygeneroval automaticky.">
            <a:extLst>
              <a:ext uri="{FF2B5EF4-FFF2-40B4-BE49-F238E27FC236}">
                <a16:creationId xmlns:a16="http://schemas.microsoft.com/office/drawing/2014/main" id="{751AE871-B606-4ADF-8128-7FBDB13E23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74" t="4651" r="449" b="46382"/>
          <a:stretch/>
        </p:blipFill>
        <p:spPr>
          <a:xfrm>
            <a:off x="8029372" y="1803057"/>
            <a:ext cx="3824143" cy="35309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4684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1657BF2-BFFB-4FF0-9FE2-4D7F7A7C9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397171-E233-4F26-9A8C-29C436537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830B9C-C9EB-4D80-9552-AE9DE307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5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E4B76DE-45CD-4A3B-9B09-E5A3C6605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accent2">
                    <a:lumMod val="50000"/>
                  </a:schemeClr>
                </a:solidFill>
              </a:rPr>
              <a:t>6. Vlastní epitaf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EEE7662-1A1E-4404-A198-87FC89253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1600" dirty="0"/>
              <a:t>ovlivněno</a:t>
            </a:r>
            <a:r>
              <a:rPr lang="cs-CZ" sz="1600" b="1" dirty="0"/>
              <a:t> chorobou </a:t>
            </a:r>
            <a:r>
              <a:rPr lang="cs-CZ" sz="1600" dirty="0"/>
              <a:t>-&gt; zdůra</a:t>
            </a:r>
            <a:r>
              <a:rPr lang="cs-CZ" sz="1600" dirty="0">
                <a:ea typeface="+mn-lt"/>
                <a:cs typeface="+mn-lt"/>
              </a:rPr>
              <a:t>znění nemocnic, nemocí</a:t>
            </a:r>
          </a:p>
          <a:p>
            <a:pPr>
              <a:buClr>
                <a:srgbClr val="262626"/>
              </a:buClr>
            </a:pPr>
            <a:r>
              <a:rPr lang="cs-CZ" sz="1600" i="1" dirty="0">
                <a:ea typeface="+mn-lt"/>
                <a:cs typeface="+mn-lt"/>
              </a:rPr>
              <a:t>Zde leží Jiří Wolker, básník, jenž miloval svět</a:t>
            </a:r>
            <a:br>
              <a:rPr lang="cs-CZ" sz="1600" i="1" dirty="0">
                <a:ea typeface="+mn-lt"/>
                <a:cs typeface="+mn-lt"/>
              </a:rPr>
            </a:br>
            <a:r>
              <a:rPr lang="cs-CZ" sz="1600" i="1" dirty="0">
                <a:ea typeface="+mn-lt"/>
                <a:cs typeface="+mn-lt"/>
              </a:rPr>
              <a:t>a pro spravedlnost jeho šel se bít.</a:t>
            </a:r>
            <a:br>
              <a:rPr lang="cs-CZ" sz="1600" i="1" dirty="0">
                <a:ea typeface="+mn-lt"/>
                <a:cs typeface="+mn-lt"/>
              </a:rPr>
            </a:br>
            <a:r>
              <a:rPr lang="cs-CZ" sz="1600" i="1" dirty="0">
                <a:ea typeface="+mn-lt"/>
                <a:cs typeface="+mn-lt"/>
              </a:rPr>
              <a:t>Dřív než </a:t>
            </a:r>
            <a:r>
              <a:rPr lang="cs-CZ" sz="1600" i="1" dirty="0" err="1">
                <a:ea typeface="+mn-lt"/>
                <a:cs typeface="+mn-lt"/>
              </a:rPr>
              <a:t>moh</a:t>
            </a:r>
            <a:r>
              <a:rPr lang="cs-CZ" sz="1600" i="1" dirty="0">
                <a:ea typeface="+mn-lt"/>
                <a:cs typeface="+mn-lt"/>
              </a:rPr>
              <a:t>' srdce k boji vytasit,</a:t>
            </a:r>
            <a:br>
              <a:rPr lang="cs-CZ" sz="1600" i="1" dirty="0">
                <a:ea typeface="+mn-lt"/>
                <a:cs typeface="+mn-lt"/>
              </a:rPr>
            </a:br>
            <a:r>
              <a:rPr lang="cs-CZ" sz="1600" i="1" dirty="0">
                <a:ea typeface="+mn-lt"/>
                <a:cs typeface="+mn-lt"/>
              </a:rPr>
              <a:t>zemřel – mlád dvacet čtyři let.</a:t>
            </a:r>
            <a:endParaRPr lang="cs-CZ" sz="1600" dirty="0"/>
          </a:p>
        </p:txBody>
      </p:sp>
      <p:pic>
        <p:nvPicPr>
          <p:cNvPr id="4" name="Obrázek 4" descr="Obsah obrázku strom, exteriér, tráva, rostlina&#10;&#10;Popis se vygeneroval automaticky.">
            <a:extLst>
              <a:ext uri="{FF2B5EF4-FFF2-40B4-BE49-F238E27FC236}">
                <a16:creationId xmlns:a16="http://schemas.microsoft.com/office/drawing/2014/main" id="{08B0D7B1-5FC1-4648-8E78-EC9B42F640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63" r="23074"/>
          <a:stretch/>
        </p:blipFill>
        <p:spPr>
          <a:xfrm>
            <a:off x="8455936" y="1116284"/>
            <a:ext cx="3030722" cy="449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475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D7B8A97-A55C-4B63-9224-277C84F4B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4" descr="Obsah obrázku osoba, exteriér, země, park&#10;&#10;Popis se vygeneroval automaticky.">
            <a:extLst>
              <a:ext uri="{FF2B5EF4-FFF2-40B4-BE49-F238E27FC236}">
                <a16:creationId xmlns:a16="http://schemas.microsoft.com/office/drawing/2014/main" id="{ABFA0C96-26F0-4762-B62F-BC854C28E9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95" r="34915" b="2"/>
          <a:stretch/>
        </p:blipFill>
        <p:spPr>
          <a:xfrm>
            <a:off x="233261" y="233264"/>
            <a:ext cx="3324388" cy="375562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4E8C82B-29EE-43B6-90D9-4C3463486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2243" y="239052"/>
            <a:ext cx="2722671" cy="2474937"/>
          </a:xfrm>
          <a:prstGeom prst="rect">
            <a:avLst/>
          </a:prstGeom>
          <a:solidFill>
            <a:srgbClr val="41436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E2D67D-01A2-4277-8EA0-1560E7E95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264" y="4154694"/>
            <a:ext cx="3324388" cy="2470041"/>
          </a:xfrm>
          <a:prstGeom prst="rect">
            <a:avLst/>
          </a:prstGeom>
          <a:solidFill>
            <a:srgbClr val="41436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5" descr="Obsah obrázku budova, exteriér&#10;&#10;Popis se vygeneroval automaticky.">
            <a:extLst>
              <a:ext uri="{FF2B5EF4-FFF2-40B4-BE49-F238E27FC236}">
                <a16:creationId xmlns:a16="http://schemas.microsoft.com/office/drawing/2014/main" id="{963C3698-AB49-48B1-9EF8-FB9944396B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79" r="9614" b="-1"/>
          <a:stretch/>
        </p:blipFill>
        <p:spPr>
          <a:xfrm>
            <a:off x="3692246" y="2874858"/>
            <a:ext cx="2722671" cy="374987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6A5D548-4865-4D5F-97A6-2D8C1657B2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9451" y="233264"/>
            <a:ext cx="5362178" cy="6391471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FB280C-BA0C-49DC-926F-5BB41ADF0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8711" y="374903"/>
            <a:ext cx="510365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3DCEA47-ED2E-4A28-A788-8135863C0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0976" y="705347"/>
            <a:ext cx="4472921" cy="1371600"/>
          </a:xfrm>
        </p:spPr>
        <p:txBody>
          <a:bodyPr>
            <a:normAutofit/>
          </a:bodyPr>
          <a:lstStyle/>
          <a:p>
            <a:r>
              <a:rPr lang="cs-CZ" sz="4000" b="1" dirty="0">
                <a:solidFill>
                  <a:schemeClr val="accent2">
                    <a:lumMod val="50000"/>
                  </a:schemeClr>
                </a:solidFill>
              </a:rPr>
              <a:t>7. Zajímavost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982704D-627D-49CA-9173-B24203A59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1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socha Jiřího Wolkera -</a:t>
            </a:r>
            <a:r>
              <a:rPr lang="cs-CZ" b="1" dirty="0"/>
              <a:t> Prostějov</a:t>
            </a:r>
          </a:p>
          <a:p>
            <a:pPr>
              <a:buClr>
                <a:srgbClr val="262626"/>
              </a:buClr>
            </a:pPr>
            <a:r>
              <a:rPr lang="cs-CZ" dirty="0"/>
              <a:t>vzpomínka</a:t>
            </a:r>
            <a:endParaRPr lang="cs-CZ" b="1" dirty="0"/>
          </a:p>
          <a:p>
            <a:pPr>
              <a:buClr>
                <a:srgbClr val="262626"/>
              </a:buClr>
            </a:pPr>
            <a:endParaRPr lang="cs-CZ" dirty="0"/>
          </a:p>
          <a:p>
            <a:pPr>
              <a:buClr>
                <a:srgbClr val="262626"/>
              </a:buClr>
            </a:pP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68760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14B9B30-B3C0-4BB9-80D1-EF05BBA1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544309E-8C03-468E-8487-0752F1E4F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4D01859F-CCC7-4D77-B2E2-454E8579A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F3D6E0D-C9B9-4E75-AD28-BCB785CF8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424" y="1348844"/>
            <a:ext cx="5716338" cy="30427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5400" b="1" cap="all" spc="-100" dirty="0" err="1">
                <a:solidFill>
                  <a:schemeClr val="tx1"/>
                </a:solidFill>
              </a:rPr>
              <a:t>Děkuji</a:t>
            </a:r>
            <a:r>
              <a:rPr lang="en-US" sz="5400" b="1" cap="all" spc="-100" dirty="0">
                <a:solidFill>
                  <a:schemeClr val="tx1"/>
                </a:solidFill>
              </a:rPr>
              <a:t> </a:t>
            </a:r>
            <a:r>
              <a:rPr lang="en-US" sz="5400" b="1" cap="all" spc="-100" dirty="0" err="1">
                <a:solidFill>
                  <a:schemeClr val="tx1"/>
                </a:solidFill>
              </a:rPr>
              <a:t>moc</a:t>
            </a:r>
            <a:r>
              <a:rPr lang="en-US" sz="5400" b="1" cap="all" spc="-100" dirty="0">
                <a:solidFill>
                  <a:schemeClr val="tx1"/>
                </a:solidFill>
              </a:rPr>
              <a:t> za </a:t>
            </a:r>
            <a:r>
              <a:rPr lang="en-US" sz="5400" b="1" cap="all" spc="-100" dirty="0" err="1">
                <a:solidFill>
                  <a:schemeClr val="tx1"/>
                </a:solidFill>
              </a:rPr>
              <a:t>pozornost</a:t>
            </a:r>
            <a:endParaRPr lang="en-US" sz="5400" b="1" cap="all" spc="-100" dirty="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AB4306B-96E9-4D5B-8BDE-9B55DF0C0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3061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E3FC5F1-782F-4FBC-BDEA-5462E4CCC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37361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3FFACE3-AF37-4F5E-B991-1B1791C25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9001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44F2CA4-07A5-4BF4-AF5F-5EFE3D33F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37361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4">
            <a:extLst>
              <a:ext uri="{FF2B5EF4-FFF2-40B4-BE49-F238E27FC236}">
                <a16:creationId xmlns:a16="http://schemas.microsoft.com/office/drawing/2014/main" id="{92558AE8-E1DB-4FC7-96CB-F3A8658678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9140" b="2"/>
          <a:stretch/>
        </p:blipFill>
        <p:spPr>
          <a:xfrm>
            <a:off x="8152066" y="1984428"/>
            <a:ext cx="2666148" cy="346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766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Sagona Extra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Sagona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0</TotalTime>
  <Words>1</Words>
  <Application>Microsoft Office PowerPoint</Application>
  <PresentationFormat>Širokoúhlá obrazovka</PresentationFormat>
  <Paragraphs>1</Paragraphs>
  <Slides>9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SavonVTI</vt:lpstr>
      <vt:lpstr>Jiří wolker</vt:lpstr>
      <vt:lpstr>1. Osobnost</vt:lpstr>
      <vt:lpstr>2. Dětství a rodina</vt:lpstr>
      <vt:lpstr>3. Dílo</vt:lpstr>
      <vt:lpstr>4. Host do domu</vt:lpstr>
      <vt:lpstr>5. Těžká hodina</vt:lpstr>
      <vt:lpstr>6. Vlastní epitaf</vt:lpstr>
      <vt:lpstr>7. Zajímavost</vt:lpstr>
      <vt:lpstr>Děkuji moc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/>
  <cp:lastModifiedBy/>
  <cp:revision>265</cp:revision>
  <dcterms:created xsi:type="dcterms:W3CDTF">2022-03-15T19:09:55Z</dcterms:created>
  <dcterms:modified xsi:type="dcterms:W3CDTF">2022-03-15T20:10:21Z</dcterms:modified>
</cp:coreProperties>
</file>